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presProps" Target="presProps.xml" /><Relationship Id="rId26" Type="http://schemas.openxmlformats.org/officeDocument/2006/relationships/tableStyles" Target="tableStyles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371600" y="1803405"/>
            <a:ext cx="9448799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632201"/>
            <a:ext cx="9448799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Заголовок и подпис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024467" y="3649132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Цитата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Text Placeholder 3" hidden="0"/>
          <p:cNvSpPr>
            <a:spLocks noGrp="1"/>
          </p:cNvSpPr>
          <p:nvPr isPhoto="0" userDrawn="0">
            <p:ph type="body" sz="half" idx="13" hasCustomPrompt="0"/>
          </p:nvPr>
        </p:nvSpPr>
        <p:spPr bwMode="auto"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  <p:sp>
        <p:nvSpPr>
          <p:cNvPr id="9" name="TextBox 8" hidden="0"/>
          <p:cNvSpPr txBox="1"/>
          <p:nvPr isPhoto="0" userDrawn="0"/>
        </p:nvSpPr>
        <p:spPr bwMode="auto">
          <a:xfrm>
            <a:off x="476250" y="933450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0" name="TextBox 9" hidden="0"/>
          <p:cNvSpPr txBox="1"/>
          <p:nvPr isPhoto="0" userDrawn="0"/>
        </p:nvSpPr>
        <p:spPr bwMode="auto">
          <a:xfrm>
            <a:off x="10984230" y="2701290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Карточка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ри колонк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895600" y="761999"/>
            <a:ext cx="8610599" cy="130386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85800" y="2202080"/>
            <a:ext cx="3456432" cy="617319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Text Placeholder 3" hidden="0"/>
          <p:cNvSpPr>
            <a:spLocks noGrp="1"/>
          </p:cNvSpPr>
          <p:nvPr isPhoto="0" userDrawn="0">
            <p:ph type="body" sz="half" idx="15" hasCustomPrompt="0"/>
          </p:nvPr>
        </p:nvSpPr>
        <p:spPr bwMode="auto"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Text Placeholder 3" hidden="0"/>
          <p:cNvSpPr>
            <a:spLocks noGrp="1"/>
          </p:cNvSpPr>
          <p:nvPr isPhoto="0" userDrawn="0">
            <p:ph type="body" sz="half" idx="16" hasCustomPrompt="0"/>
          </p:nvPr>
        </p:nvSpPr>
        <p:spPr bwMode="auto"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Text Placeholder 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8051799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Text Placeholder 3" hidden="0"/>
          <p:cNvSpPr>
            <a:spLocks noGrp="1"/>
          </p:cNvSpPr>
          <p:nvPr isPhoto="0" userDrawn="0">
            <p:ph type="body" sz="half" idx="17" hasCustomPrompt="0"/>
          </p:nvPr>
        </p:nvSpPr>
        <p:spPr bwMode="auto"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толбец с тремя рисункам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895600" y="762000"/>
            <a:ext cx="8610599" cy="12954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9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0" name="Picture Placeholder 2" hidden="0"/>
          <p:cNvSpPr>
            <a:spLocks noChangeAspect="1" noGrp="1"/>
          </p:cNvSpPr>
          <p:nvPr isPhoto="0" userDrawn="0">
            <p:ph type="pic" idx="15" hasCustomPrompt="0"/>
          </p:nvPr>
        </p:nvSpPr>
        <p:spPr bwMode="auto">
          <a:xfrm>
            <a:off x="688618" y="2362199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rotWithShape="0" algn="tl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Text Placeholder 3" hidden="0"/>
          <p:cNvSpPr>
            <a:spLocks noGrp="1"/>
          </p:cNvSpPr>
          <p:nvPr isPhoto="0" userDrawn="0">
            <p:ph type="body" sz="half" idx="18" hasCustomPrompt="0"/>
          </p:nvPr>
        </p:nvSpPr>
        <p:spPr bwMode="auto"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2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3" name="Picture Placeholder 2" hidden="0"/>
          <p:cNvSpPr>
            <a:spLocks noChangeAspect="1" noGrp="1"/>
          </p:cNvSpPr>
          <p:nvPr isPhoto="0" userDrawn="0">
            <p:ph type="pic" idx="21" hasCustomPrompt="0"/>
          </p:nvPr>
        </p:nvSpPr>
        <p:spPr bwMode="auto">
          <a:xfrm>
            <a:off x="4374263" y="2362199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rotWithShape="0" algn="tl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Text Placeholder 3" hidden="0"/>
          <p:cNvSpPr>
            <a:spLocks noGrp="1"/>
          </p:cNvSpPr>
          <p:nvPr isPhoto="0" userDrawn="0">
            <p:ph type="body" sz="half" idx="19" hasCustomPrompt="0"/>
          </p:nvPr>
        </p:nvSpPr>
        <p:spPr bwMode="auto"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5" name="Text Placeholder 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Picture Placeholder 2" hidden="0"/>
          <p:cNvSpPr>
            <a:spLocks noChangeAspect="1" noGrp="1"/>
          </p:cNvSpPr>
          <p:nvPr isPhoto="0" userDrawn="0">
            <p:ph type="pic" idx="22" hasCustomPrompt="0"/>
          </p:nvPr>
        </p:nvSpPr>
        <p:spPr bwMode="auto">
          <a:xfrm>
            <a:off x="8049855" y="2362199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rotWithShape="0" algn="tl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7" name="Text Placeholder 3" hidden="0"/>
          <p:cNvSpPr>
            <a:spLocks noGrp="1"/>
          </p:cNvSpPr>
          <p:nvPr isPhoto="0" userDrawn="0">
            <p:ph type="body" sz="half" idx="20" hasCustomPrompt="0"/>
          </p:nvPr>
        </p:nvSpPr>
        <p:spPr bwMode="auto"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85800" y="2194559"/>
            <a:ext cx="10820400" cy="40241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9448799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1024466" y="745067"/>
            <a:ext cx="8204201" cy="3903133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753533"/>
            <a:ext cx="10820398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685800" y="2194559"/>
            <a:ext cx="5334000" cy="40241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2194559"/>
            <a:ext cx="5334000" cy="40241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895600" y="762000"/>
            <a:ext cx="8610600" cy="12954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85800" y="3132666"/>
            <a:ext cx="5311775" cy="3086019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3132666"/>
            <a:ext cx="5334000" cy="3086019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995582" y="746759"/>
            <a:ext cx="6510618" cy="5471925"/>
          </a:xfrm>
        </p:spPr>
        <p:txBody>
          <a:bodyPr anchor="ctr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0" y="0"/>
            <a:ext cx="12192000" cy="1441449"/>
          </a:xfrm>
          <a:prstGeom prst="rect">
            <a:avLst/>
          </a:prstGeom>
        </p:spPr>
      </p:pic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A87A34-81AB-432B-8DAE-1953F412C126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2F896-40B5-4ADD-8801-0D06FADFA095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r" defTabSz="914400">
        <a:lnSpc>
          <a:spcPct val="90000"/>
        </a:lnSpc>
        <a:spcBef>
          <a:spcPts val="0"/>
        </a:spcBef>
        <a:buNone/>
        <a:defRPr sz="40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k.com/video-194819755_456239032" TargetMode="External"/><Relationship Id="rId3" Type="http://schemas.openxmlformats.org/officeDocument/2006/relationships/image" Target="../media/image10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alpha val="99999"/>
          </a:schemeClr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45472" y="2474334"/>
            <a:ext cx="9448799" cy="1825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i="1">
                <a:solidFill>
                  <a:srgbClr val="7030A0"/>
                </a:solidFill>
              </a:rPr>
              <a:t>МБОУ «</a:t>
            </a:r>
            <a:r>
              <a:rPr lang="ru-RU" sz="3600" b="1" i="1">
                <a:solidFill>
                  <a:srgbClr val="7030A0"/>
                </a:solidFill>
              </a:rPr>
              <a:t>ОСНОВНАя</a:t>
            </a:r>
            <a:r>
              <a:rPr lang="ru-RU" sz="3600" b="1" i="1">
                <a:solidFill>
                  <a:srgbClr val="7030A0"/>
                </a:solidFill>
              </a:rPr>
              <a:t> общеобразовательная школа № 39» г. Калуги</a:t>
            </a:r>
            <a:endParaRPr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4442692"/>
            <a:ext cx="9448799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>
                <a:solidFill>
                  <a:srgbClr val="002060"/>
                </a:solidFill>
              </a:rPr>
              <a:t>Лучшие педагогические практики </a:t>
            </a:r>
            <a:endParaRPr/>
          </a:p>
        </p:txBody>
      </p:sp>
      <p:sp>
        <p:nvSpPr>
          <p:cNvPr id="4" name="Подзаголовок 2" hidden="0"/>
          <p:cNvSpPr txBox="1"/>
          <p:nvPr isPhoto="0" userDrawn="0"/>
        </p:nvSpPr>
        <p:spPr bwMode="auto">
          <a:xfrm>
            <a:off x="3536370" y="1243986"/>
            <a:ext cx="3366656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7200" b="1">
                <a:solidFill>
                  <a:srgbClr val="C00000"/>
                </a:solidFill>
              </a:rPr>
              <a:t>500+</a:t>
            </a:r>
            <a:endParaRPr/>
          </a:p>
        </p:txBody>
      </p:sp>
      <p:pic>
        <p:nvPicPr>
          <p:cNvPr id="948117110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840833" y="599257"/>
            <a:ext cx="5079999" cy="2206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/>
              <a:t>АкциИ</a:t>
            </a:r>
            <a:r>
              <a:rPr lang="ru-RU" b="1"/>
              <a:t> «Никто не забыт, ничто не забыто» и «Свеча памяти»</a:t>
            </a:r>
            <a:br>
              <a:rPr lang="ru-RU" b="1"/>
            </a:b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831985" y="1336944"/>
            <a:ext cx="2181116" cy="4024312"/>
          </a:xfrm>
          <a:prstGeom prst="rect">
            <a:avLst/>
          </a:prstGeom>
        </p:spPr>
      </p:pic>
      <p:sp>
        <p:nvSpPr>
          <p:cNvPr id="8" name="Прямоугольник 7" hidden="0"/>
          <p:cNvSpPr/>
          <p:nvPr isPhoto="0" userDrawn="0"/>
        </p:nvSpPr>
        <p:spPr bwMode="auto">
          <a:xfrm>
            <a:off x="2895600" y="5631959"/>
            <a:ext cx="8698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22 июня в День памяти и скорби, ученики совместно с учителями школы №  39 возложили цветы на памятнике павшим в ВОВ (братское захоронение) в п. Новый, почтив павших героев минутой молчания.</a:t>
            </a:r>
            <a:endParaRPr/>
          </a:p>
        </p:txBody>
      </p:sp>
      <p:pic>
        <p:nvPicPr>
          <p:cNvPr id="9" name="Рисунок 8" hidden="0"/>
          <p:cNvPicPr/>
          <p:nvPr isPhoto="0" userDrawn="0"/>
        </p:nvPicPr>
        <p:blipFill>
          <a:blip r:embed="rId3"/>
          <a:srcRect l="0" t="16515" r="0" b="0"/>
          <a:stretch/>
        </p:blipFill>
        <p:spPr bwMode="auto">
          <a:xfrm>
            <a:off x="4812862" y="1657031"/>
            <a:ext cx="5939790" cy="3543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Бессмертный полк</a:t>
            </a:r>
            <a:endParaRPr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200028" y="1936120"/>
            <a:ext cx="6465779" cy="4024312"/>
          </a:xfrm>
          <a:prstGeom prst="rect">
            <a:avLst/>
          </a:prstGeom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7759083" y="5418401"/>
            <a:ext cx="4119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Ежегодно в канун Дня Победы школа организует шествие Бессмертного полка.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Всероссийский открытый урок "Защитники мира"</a:t>
            </a:r>
            <a:endParaRPr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382676" y="2069314"/>
            <a:ext cx="6301708" cy="4024312"/>
          </a:xfrm>
          <a:prstGeom prst="rect">
            <a:avLst/>
          </a:prstGeom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7867095" y="5268960"/>
            <a:ext cx="4119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Вместе со всеми школьниками страны учащиеся приняли участие во Всероссийском открытом уроке.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80-летие освобождения станции Тихонова Пустынь от фашистов</a:t>
            </a:r>
            <a:endParaRPr/>
          </a:p>
        </p:txBody>
      </p:sp>
      <p:pic>
        <p:nvPicPr>
          <p:cNvPr id="896806470" name="" hidden="0"/>
          <p:cNvPicPr>
            <a:picLocks noChangeAspect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 rot="0" flipH="0" flipV="0">
            <a:off x="2003891" y="2057400"/>
            <a:ext cx="5048608" cy="4024125"/>
          </a:xfrm>
          <a:prstGeom prst="rect">
            <a:avLst/>
          </a:prstGeom>
        </p:spPr>
      </p:pic>
      <p:sp>
        <p:nvSpPr>
          <p:cNvPr id="5" name="Прямоугольник 4" hidden="0"/>
          <p:cNvSpPr/>
          <p:nvPr isPhoto="0" userDrawn="0"/>
        </p:nvSpPr>
        <p:spPr bwMode="auto">
          <a:xfrm>
            <a:off x="4128117" y="6151421"/>
            <a:ext cx="7804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В юбилей освобождения родного поселка от </a:t>
            </a:r>
            <a:r>
              <a:rPr lang="ru-RU"/>
              <a:t>немецко</a:t>
            </a:r>
            <a:r>
              <a:rPr lang="ru-RU"/>
              <a:t> – </a:t>
            </a:r>
            <a:r>
              <a:rPr lang="ru-RU"/>
              <a:t>фашистких</a:t>
            </a:r>
            <a:r>
              <a:rPr lang="ru-RU"/>
              <a:t> захватчиков возложили цветы в Сквере Памяти.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"Наша страна - Россия"</a:t>
            </a:r>
            <a:endParaRPr/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6668217" y="5844165"/>
            <a:ext cx="505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2" tooltip="https://vk.com/video-194819755_456239032"/>
              </a:rPr>
              <a:t>https://vk.com/video-194819755_456239032</a:t>
            </a:r>
            <a:endParaRPr lang="ru-RU"/>
          </a:p>
        </p:txBody>
      </p:sp>
      <p:pic>
        <p:nvPicPr>
          <p:cNvPr id="7" name="Объект 6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1461851" y="1819852"/>
            <a:ext cx="7501844" cy="4024312"/>
          </a:xfrm>
          <a:prstGeom prst="rect">
            <a:avLst/>
          </a:prstGeom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5523491" y="6213497"/>
            <a:ext cx="5877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6 мая вся школа приняла участие в  флешмобе.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931110" y="474494"/>
            <a:ext cx="8610600" cy="759502"/>
          </a:xfrm>
        </p:spPr>
        <p:txBody>
          <a:bodyPr/>
          <a:lstStyle/>
          <a:p>
            <a:pPr>
              <a:defRPr/>
            </a:pPr>
            <a:r>
              <a:rPr lang="ru-RU"/>
              <a:t>День России</a:t>
            </a:r>
            <a:endParaRPr/>
          </a:p>
        </p:txBody>
      </p:sp>
      <p:pic>
        <p:nvPicPr>
          <p:cNvPr id="6" name="Объект 5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502418" y="1416843"/>
            <a:ext cx="6971886" cy="4024312"/>
          </a:xfrm>
          <a:prstGeom prst="rect">
            <a:avLst/>
          </a:prstGeom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712354" y="1233996"/>
            <a:ext cx="3432748" cy="4398812"/>
          </a:xfrm>
          <a:prstGeom prst="rect">
            <a:avLst/>
          </a:prstGeom>
        </p:spPr>
      </p:pic>
      <p:sp>
        <p:nvSpPr>
          <p:cNvPr id="5" name="Прямоугольник 4" hidden="0"/>
          <p:cNvSpPr/>
          <p:nvPr isPhoto="0" userDrawn="0"/>
        </p:nvSpPr>
        <p:spPr bwMode="auto">
          <a:xfrm>
            <a:off x="969145" y="5663880"/>
            <a:ext cx="78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Воспитанники городского оздоровительного лагеря приняли участие в конкурсе рисунков, посвященному Дню России.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Интеллектуальная игра «210 лет со дня Бородинского сражения»</a:t>
            </a:r>
            <a:endParaRPr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2077984" y="2008153"/>
            <a:ext cx="6313763" cy="4024312"/>
          </a:xfrm>
          <a:prstGeom prst="rect">
            <a:avLst/>
          </a:prstGeom>
        </p:spPr>
      </p:pic>
      <p:sp>
        <p:nvSpPr>
          <p:cNvPr id="5" name="Прямоугольник 4" hidden="0"/>
          <p:cNvSpPr/>
          <p:nvPr isPhoto="0" userDrawn="0"/>
        </p:nvSpPr>
        <p:spPr bwMode="auto">
          <a:xfrm>
            <a:off x="4128117" y="6151421"/>
            <a:ext cx="7804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Ни одна  памятная дата страны не остается без внимания.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Волонтеры Победы</a:t>
            </a:r>
            <a:endParaRPr/>
          </a:p>
        </p:txBody>
      </p:sp>
      <p:pic>
        <p:nvPicPr>
          <p:cNvPr id="5" name="Объект 4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451365" y="1885065"/>
            <a:ext cx="5415362" cy="4024312"/>
          </a:xfrm>
          <a:prstGeom prst="rect">
            <a:avLst/>
          </a:prstGeom>
        </p:spPr>
      </p:pic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928833" y="1944709"/>
            <a:ext cx="4839735" cy="3940935"/>
          </a:xfrm>
          <a:prstGeom prst="rect">
            <a:avLst/>
          </a:prstGeom>
        </p:spPr>
      </p:pic>
      <p:sp>
        <p:nvSpPr>
          <p:cNvPr id="7" name="Прямоугольник 6" hidden="0"/>
          <p:cNvSpPr/>
          <p:nvPr isPhoto="0" userDrawn="0"/>
        </p:nvSpPr>
        <p:spPr bwMode="auto">
          <a:xfrm>
            <a:off x="7236041" y="6178054"/>
            <a:ext cx="4270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Дети пишут «Письмо ветерану!».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велопробег, посвящённый Дню памяти и скорби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228601" y="2009034"/>
            <a:ext cx="4842164" cy="383860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1400"/>
              <a:t>          Воспитанники городского оздоровительного лагеря "</a:t>
            </a:r>
            <a:r>
              <a:rPr lang="ru-RU" sz="1400"/>
              <a:t>Ювента</a:t>
            </a:r>
            <a:r>
              <a:rPr lang="ru-RU" sz="1400"/>
              <a:t>" посетили братское захоронение вблизи посёлка Новый.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/>
              <a:t>Начался день в лагере с тематического часа "Мы помним. Мы гордимся". Дети ещё раз окунулись в трагические страницы истории нашей страны, посмотрев презентацию, которую для них подготовили воспитатели, а затем организованной колонной двинулись к месту захоронения советских воинов, защищавших в 1941 году Калужскую область.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/>
              <a:t>Здесь дети узнали историю захоронения, возложили цветы к подножию памятника.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/>
              <a:t>Мы верим, что подрастающее поколение будет помнить, какие ужасы пришлось пережить их прадедам, воевавшим за свободу своей страны.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400"/>
              <a:t>Вернулись в школу тем же маршрутом, на практике закрепив правила дорожного движения.</a:t>
            </a:r>
            <a:endParaRPr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413662" y="2194560"/>
            <a:ext cx="6471805" cy="365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873578" y="1820636"/>
            <a:ext cx="10189373" cy="439804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3600"/>
              <a:t>      Как никогда актуально звучат сейчас слова К.Д. Ушинского: «Наше призвание – сеять семена, сеять всегда, сеять даже в знойную почву и даже тогда, когда наверняка знаешь, что не взойдёт»…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3600"/>
              <a:t>      Никто не может дать точного рецепта, как воспитать из школьника истинного гражданина, настоящего патриота своей Родины. И только каждодневная кропотливая работа позволяет с уверенностью сказать, что наши семена обязательно взойдут. Даже если каждый ребёнок хоть на минуту задумается, что жить нужно не только для себя – это уже будет началом того самого урожая, который и станет результатом нашего труда.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753534"/>
            <a:ext cx="10820398" cy="25285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/>
              <a:t>патриотическое воспитание </a:t>
            </a:r>
            <a:br>
              <a:rPr lang="ru-RU" b="1"/>
            </a:br>
            <a:r>
              <a:rPr lang="ru-RU" b="1"/>
              <a:t>как способ создания социокультурной среды школы</a:t>
            </a:r>
            <a:br>
              <a:rPr lang="ru-RU" b="1"/>
            </a:br>
            <a:endParaRPr lang="ru-RU" b="1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41872" y="3102883"/>
            <a:ext cx="6891151" cy="2037858"/>
          </a:xfrm>
        </p:spPr>
        <p:txBody>
          <a:bodyPr>
            <a:normAutofit fontScale="92500" lnSpcReduction="10000"/>
          </a:bodyPr>
          <a:lstStyle/>
          <a:p>
            <a:pPr algn="l">
              <a:defRPr/>
            </a:pPr>
            <a:r>
              <a:rPr lang="ru-RU" b="1">
                <a:solidFill>
                  <a:schemeClr val="tx1"/>
                </a:solidFill>
              </a:rPr>
              <a:t>      Патриотизм –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России. Это ответственность за свою страну и будущее.</a:t>
            </a:r>
            <a:endParaRPr/>
          </a:p>
          <a:p>
            <a:pPr>
              <a:defRPr/>
            </a:pPr>
            <a:r>
              <a:rPr lang="ru-RU" b="1">
                <a:solidFill>
                  <a:schemeClr val="tx1"/>
                </a:solidFill>
              </a:rPr>
              <a:t>В. В. Путин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118756" y="2286000"/>
            <a:ext cx="8387443" cy="393268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3200"/>
              <a:t>      Мы не собираемся останавливаться на достигнутом.</a:t>
            </a:r>
            <a:endParaRPr/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3200"/>
              <a:t>      Новые идеи  направлены на нахождение приемлемых форм работы с родителями по формированию патриотических чувств школьников.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685800" y="1184856"/>
            <a:ext cx="10820400" cy="503382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ru-RU" sz="3200" b="1"/>
          </a:p>
          <a:p>
            <a:pPr marL="0" indent="0" algn="ctr">
              <a:buNone/>
              <a:defRPr/>
            </a:pPr>
            <a:endParaRPr lang="ru-RU" sz="3200" b="1"/>
          </a:p>
          <a:p>
            <a:pPr marL="0" indent="0" algn="ctr">
              <a:buNone/>
              <a:defRPr/>
            </a:pPr>
            <a:endParaRPr lang="ru-RU" sz="3200" b="1"/>
          </a:p>
          <a:p>
            <a:pPr marL="0" indent="0" algn="ctr">
              <a:buNone/>
              <a:defRPr/>
            </a:pPr>
            <a:r>
              <a:rPr lang="ru-RU" sz="3200" b="1"/>
              <a:t>«России не станет тогда, когда не станет последнего патриота»</a:t>
            </a:r>
            <a:endParaRPr/>
          </a:p>
          <a:p>
            <a:pPr marL="0" indent="0" algn="ctr">
              <a:buNone/>
              <a:defRPr/>
            </a:pPr>
            <a:r>
              <a:rPr lang="ru-RU" sz="3200" i="1"/>
              <a:t>Н.М. Карамзин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569028" y="2838102"/>
            <a:ext cx="8610600" cy="1293028"/>
          </a:xfrm>
        </p:spPr>
        <p:txBody>
          <a:bodyPr/>
          <a:lstStyle/>
          <a:p>
            <a:pPr>
              <a:defRPr/>
            </a:pPr>
            <a:r>
              <a:rPr lang="ru-RU"/>
              <a:t>Спасибо за внимание!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867024" y="1630879"/>
            <a:ext cx="10820400" cy="402412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2400"/>
              <a:t>       Анализируя рисковое поле школы при разработке концептуальных документов, педагогический коллектив провёл </a:t>
            </a:r>
            <a:r>
              <a:rPr lang="en-US" sz="2400"/>
              <a:t>SWOT</a:t>
            </a:r>
            <a:r>
              <a:rPr lang="ru-RU" sz="2400"/>
              <a:t>-анализ.</a:t>
            </a:r>
            <a:endParaRPr/>
          </a:p>
          <a:p>
            <a:pPr marL="457200" lvl="1" indent="0">
              <a:buNone/>
              <a:defRPr/>
            </a:pPr>
            <a:endParaRPr lang="ru-RU"/>
          </a:p>
          <a:p>
            <a:pPr marL="457200" lvl="1" indent="0">
              <a:buNone/>
              <a:defRPr/>
            </a:pPr>
            <a:endParaRPr lang="ru-RU"/>
          </a:p>
          <a:p>
            <a:pPr marL="457200" lvl="1" indent="0">
              <a:buNone/>
              <a:defRPr/>
            </a:pPr>
            <a:r>
              <a:rPr lang="ru-RU" sz="2400"/>
              <a:t>Одной из сильных сторон нашей школы является организация патриотического воспитания учащихся.</a:t>
            </a:r>
            <a:endParaRPr/>
          </a:p>
          <a:p>
            <a:pPr marL="457200" lvl="1" indent="0">
              <a:buNone/>
              <a:defRPr/>
            </a:pPr>
            <a:r>
              <a:rPr lang="ru-RU" sz="2400"/>
              <a:t>Его цель не только в формировании у учащихся гражданского сознания, но и в создании всего воспитательного потенциала школы – центра социокультурной среды микрорайона, и в решении проблемы </a:t>
            </a:r>
            <a:r>
              <a:rPr lang="ru-RU" sz="2400"/>
              <a:t>сформированности</a:t>
            </a:r>
            <a:r>
              <a:rPr lang="ru-RU" sz="2400"/>
              <a:t> основ гражданской идентичности.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711557" y="1280160"/>
            <a:ext cx="11072612" cy="512063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ru-RU" sz="2400"/>
              <a:t>       Данная практика направлена на учащихся, педагогов, родителей и жителей микрорайона школы. </a:t>
            </a:r>
            <a:endParaRPr/>
          </a:p>
          <a:p>
            <a:pPr marL="0" indent="0" algn="just">
              <a:buNone/>
              <a:defRPr/>
            </a:pPr>
            <a:r>
              <a:rPr lang="ru-RU" sz="2400"/>
              <a:t>       Объектом практики является процесс патриотического воспитания школьников.</a:t>
            </a:r>
            <a:endParaRPr/>
          </a:p>
          <a:p>
            <a:pPr marL="0" indent="0" algn="just">
              <a:buNone/>
              <a:defRPr/>
            </a:pPr>
            <a:r>
              <a:rPr lang="ru-RU" sz="2400"/>
              <a:t>       Патриотическое воспитание – одна из важнейших составляющих воспитательного процесса.</a:t>
            </a:r>
            <a:endParaRPr/>
          </a:p>
          <a:p>
            <a:pPr marL="0" indent="0" algn="just">
              <a:buNone/>
              <a:defRPr/>
            </a:pPr>
            <a:r>
              <a:rPr lang="ru-RU" sz="2400" b="1"/>
              <a:t>Его задачами являются: 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 воспитание у детей и подростков любви к Родине и ее историческому прошлому;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формирование у воспитанников представления о России как о многонациональном Отечестве, общем доме;</a:t>
            </a:r>
            <a:endParaRPr/>
          </a:p>
          <a:p>
            <a:pPr algn="just">
              <a:buFont typeface="Wingdings"/>
              <a:buChar char="ü"/>
              <a:defRPr/>
            </a:pPr>
            <a:r>
              <a:rPr lang="ru-RU" sz="2400"/>
              <a:t>воспитание юного гражданина, здорового нравственно и физически, готового к защите Отечества.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1" y="759853"/>
            <a:ext cx="10299878" cy="81137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Направления патриотического воспитания обучающихся в школе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024467" y="1712889"/>
            <a:ext cx="10490200" cy="3825025"/>
          </a:xfrm>
        </p:spPr>
        <p:txBody>
          <a:bodyPr/>
          <a:lstStyle/>
          <a:p>
            <a:pPr algn="just">
              <a:defRPr/>
            </a:pPr>
            <a:endParaRPr lang="ru-RU"/>
          </a:p>
        </p:txBody>
      </p:sp>
      <p:sp>
        <p:nvSpPr>
          <p:cNvPr id="4" name="Блок-схема: задержка 3" hidden="0"/>
          <p:cNvSpPr/>
          <p:nvPr isPhoto="0" userDrawn="0"/>
        </p:nvSpPr>
        <p:spPr bwMode="auto">
          <a:xfrm rot="10800000" flipV="1">
            <a:off x="1352276" y="2150772"/>
            <a:ext cx="3271235" cy="2987898"/>
          </a:xfrm>
          <a:prstGeom prst="flowChartDelay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Человек –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Патриот</a:t>
            </a:r>
            <a:endParaRPr/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4919729" y="2150772"/>
            <a:ext cx="5795493" cy="7984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Гражданско – патриотическое, нравственное направление</a:t>
            </a:r>
            <a:endParaRPr/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4919731" y="3400023"/>
            <a:ext cx="5885645" cy="8371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Военно – патриотическое, спортивное</a:t>
            </a:r>
            <a:endParaRPr/>
          </a:p>
          <a:p>
            <a:pPr algn="ctr">
              <a:defRPr/>
            </a:pPr>
            <a:r>
              <a:rPr lang="ru-RU"/>
              <a:t>направление</a:t>
            </a:r>
            <a:endParaRPr/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4919731" y="4507606"/>
            <a:ext cx="5885645" cy="6310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Историко – краеведческое направление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1" y="759853"/>
            <a:ext cx="10299878" cy="81137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/>
              <a:t>Патриотизм включает в себя: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024467" y="1712889"/>
            <a:ext cx="10490200" cy="3825025"/>
          </a:xfrm>
        </p:spPr>
        <p:txBody>
          <a:bodyPr/>
          <a:lstStyle/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чувство привязанности к своей семье и тем местам, где человек родился и вырос;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уважительное отношение к жителям своего поселка, города, своему народу, его языку и культуре;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желание заботиться о других людях и об интересах Родины;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осознание долга перед людьми ближайшего окружения, местом своего проживания, Родиной, отстаивание её чести и достоинства, свободы и независимости, готовность к защите Отечества;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гордость за социальные и культурные достижения своей страны;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1" y="759853"/>
            <a:ext cx="10299878" cy="81137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/>
              <a:t>Патриотизм включает в себя: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99974" y="2104775"/>
            <a:ext cx="10490200" cy="3825025"/>
          </a:xfrm>
        </p:spPr>
        <p:txBody>
          <a:bodyPr/>
          <a:lstStyle/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гордость за свое Отечество, символы государства, за свой народ;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уважительное отношение к историческому прошлому своей большой и малой Родины, своего народа, его обычаям и традициям;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ответственность за судьбу Родины и своего народа, их будущее, выраженное в стремлении посвящать свой труд, способности укреплению могущества Родины и её расцвету;</a:t>
            </a:r>
            <a:endParaRPr/>
          </a:p>
          <a:p>
            <a:pPr marL="342900" indent="-342900" algn="just">
              <a:buFont typeface="Wingdings"/>
              <a:buChar char="ü"/>
              <a:defRPr/>
            </a:pPr>
            <a:r>
              <a:rPr lang="ru-RU">
                <a:solidFill>
                  <a:schemeClr val="tx1"/>
                </a:solidFill>
              </a:rPr>
              <a:t>гуманизм, милосердие, общечеловеческие ценности.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685800" y="1532586"/>
            <a:ext cx="10820400" cy="4686099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800"/>
              <a:t>       Т.к. воспитание не может ограничиваться рамками урока или внеурочной деятельности, можно сказать, что данная практика реализуется в школе постоянно: и во время учебного времени, и на каникулах.</a:t>
            </a:r>
            <a:endParaRPr/>
          </a:p>
          <a:p>
            <a:pPr marL="0" indent="0" algn="just">
              <a:buNone/>
              <a:defRPr/>
            </a:pPr>
            <a:r>
              <a:rPr lang="ru-RU" sz="2800"/>
              <a:t>      Педагогами школы успешно и широко реализуются  как традиционные формы (такие, как встречи с ветеранами и Вахта Памяти, Урок Мужества и торжественная линейка, различные поисковые, исследовательские, добровольческие акции и проекты и т.д.), так и инновационные (</a:t>
            </a:r>
            <a:r>
              <a:rPr lang="ru-RU" sz="2800"/>
              <a:t>флешмобы</a:t>
            </a:r>
            <a:r>
              <a:rPr lang="ru-RU" sz="2800"/>
              <a:t>, фотовыставки, велопробеги и т.д.) </a:t>
            </a:r>
            <a:endParaRPr/>
          </a:p>
          <a:p>
            <a:pPr>
              <a:defRPr/>
            </a:pPr>
            <a:endParaRPr lang="ru-RU" sz="2800"/>
          </a:p>
          <a:p>
            <a:pPr>
              <a:defRPr/>
            </a:pPr>
            <a:endParaRPr lang="ru-RU" sz="2800"/>
          </a:p>
          <a:p>
            <a:pPr marL="0" indent="0">
              <a:buNone/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мероприятия, посвященные 77-й годовщине со дня Победы в Великой Отечественной войне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685800" y="2194560"/>
            <a:ext cx="4384964" cy="4024125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  <a:defRPr/>
            </a:pPr>
            <a:r>
              <a:rPr lang="ru-RU"/>
              <a:t>       Этому великому событию был посвящён митинг, который мы традиционно готовим совместно с сельским Домом культуры с. Мирный. Прошел он у сквера Памяти Павших. В митинге приняли участие школьники, родители и жители посёлка. Дети прочитали стихи, Дом культуры подготовил замечательный концерт, поздравил всех присутствовавших заместитель начальника </a:t>
            </a:r>
            <a:r>
              <a:rPr lang="ru-RU"/>
              <a:t>Черносвитинских</a:t>
            </a:r>
            <a:r>
              <a:rPr lang="ru-RU"/>
              <a:t> сельских территорий управления по работе с населением Щеголихин С.В. </a:t>
            </a:r>
            <a:endParaRPr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413664" y="2194560"/>
            <a:ext cx="5870430" cy="4249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Vapor Trail">
      <a:fillStyleLst>
        <a:solidFill>
          <a:schemeClr val="phClr"/>
        </a:solidFill>
        <a:gradFill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0</TotalTime>
  <Words>0</Words>
  <Application>Р7-Офис/7.1.1.35</Application>
  <DocSecurity>0</DocSecurity>
  <PresentationFormat>Широкоэкранный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Windows</dc:creator>
  <cp:keywords/>
  <dc:description/>
  <dc:identifier/>
  <dc:language/>
  <cp:lastModifiedBy/>
  <cp:revision>46</cp:revision>
  <dcterms:created xsi:type="dcterms:W3CDTF">2022-09-26T10:32:22Z</dcterms:created>
  <dcterms:modified xsi:type="dcterms:W3CDTF">2022-09-27T12:17:45Z</dcterms:modified>
  <cp:category/>
  <cp:contentStatus/>
  <cp:version/>
</cp:coreProperties>
</file>